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44"/>
  </p:notesMasterIdLst>
  <p:handoutMasterIdLst>
    <p:handoutMasterId r:id="rId45"/>
  </p:handoutMasterIdLst>
  <p:sldIdLst>
    <p:sldId id="443" r:id="rId2"/>
    <p:sldId id="424" r:id="rId3"/>
    <p:sldId id="426" r:id="rId4"/>
    <p:sldId id="447" r:id="rId5"/>
    <p:sldId id="427" r:id="rId6"/>
    <p:sldId id="428" r:id="rId7"/>
    <p:sldId id="390" r:id="rId8"/>
    <p:sldId id="303" r:id="rId9"/>
    <p:sldId id="444" r:id="rId10"/>
    <p:sldId id="305" r:id="rId11"/>
    <p:sldId id="309" r:id="rId12"/>
    <p:sldId id="310" r:id="rId13"/>
    <p:sldId id="430" r:id="rId14"/>
    <p:sldId id="311" r:id="rId15"/>
    <p:sldId id="312" r:id="rId16"/>
    <p:sldId id="313" r:id="rId17"/>
    <p:sldId id="431" r:id="rId18"/>
    <p:sldId id="345" r:id="rId19"/>
    <p:sldId id="432" r:id="rId20"/>
    <p:sldId id="332" r:id="rId21"/>
    <p:sldId id="333" r:id="rId22"/>
    <p:sldId id="355" r:id="rId23"/>
    <p:sldId id="433" r:id="rId24"/>
    <p:sldId id="335" r:id="rId25"/>
    <p:sldId id="357" r:id="rId26"/>
    <p:sldId id="435" r:id="rId27"/>
    <p:sldId id="436" r:id="rId28"/>
    <p:sldId id="445" r:id="rId29"/>
    <p:sldId id="434" r:id="rId30"/>
    <p:sldId id="359" r:id="rId31"/>
    <p:sldId id="360" r:id="rId32"/>
    <p:sldId id="336" r:id="rId33"/>
    <p:sldId id="337" r:id="rId34"/>
    <p:sldId id="338" r:id="rId35"/>
    <p:sldId id="347" r:id="rId36"/>
    <p:sldId id="392" r:id="rId37"/>
    <p:sldId id="394" r:id="rId38"/>
    <p:sldId id="398" r:id="rId39"/>
    <p:sldId id="395" r:id="rId40"/>
    <p:sldId id="396" r:id="rId41"/>
    <p:sldId id="397" r:id="rId42"/>
    <p:sldId id="437" r:id="rId43"/>
  </p:sldIdLst>
  <p:sldSz cx="12192000" cy="6858000"/>
  <p:notesSz cx="7315200" cy="9601200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7" autoAdjust="0"/>
    <p:restoredTop sz="82329" autoAdjust="0"/>
  </p:normalViewPr>
  <p:slideViewPr>
    <p:cSldViewPr>
      <p:cViewPr varScale="1">
        <p:scale>
          <a:sx n="134" d="100"/>
          <a:sy n="134" d="100"/>
        </p:scale>
        <p:origin x="10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endParaRPr lang="en-US" dirty="0"/>
          </a:p>
          <a:p>
            <a:r>
              <a:rPr lang="en-US" dirty="0"/>
              <a:t>Draw network</a:t>
            </a:r>
          </a:p>
          <a:p>
            <a:r>
              <a:rPr lang="en-US" dirty="0"/>
              <a:t>Specify</a:t>
            </a:r>
            <a:r>
              <a:rPr lang="en-US" baseline="0" dirty="0"/>
              <a:t> the CPTs</a:t>
            </a:r>
          </a:p>
          <a:p>
            <a:r>
              <a:rPr lang="en-US" baseline="0" dirty="0"/>
              <a:t>Then query, e.g., Mary Calls --- not something we specified, inference computed this for us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+e) = ?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Independence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>
              <a:sym typeface="Wingdings"/>
            </a:endParaRPr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+m) = ?</a:t>
            </a: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baseline="0" dirty="0">
                <a:sym typeface="Wingdings"/>
              </a:rPr>
              <a:t>Show explaining away</a:t>
            </a: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14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5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tags" Target="../tags/tag26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9.xml"/><Relationship Id="rId7" Type="http://schemas.openxmlformats.org/officeDocument/2006/relationships/image" Target="../media/image4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tags" Target="../tags/tag32.xml"/><Relationship Id="rId7" Type="http://schemas.openxmlformats.org/officeDocument/2006/relationships/image" Target="../media/image5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6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63.png"/><Relationship Id="rId5" Type="http://schemas.openxmlformats.org/officeDocument/2006/relationships/tags" Target="../tags/tag37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36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42.xm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2.png"/><Relationship Id="rId5" Type="http://schemas.openxmlformats.org/officeDocument/2006/relationships/tags" Target="../tags/tag44.xml"/><Relationship Id="rId10" Type="http://schemas.openxmlformats.org/officeDocument/2006/relationships/image" Target="../media/image71.png"/><Relationship Id="rId4" Type="http://schemas.openxmlformats.org/officeDocument/2006/relationships/tags" Target="../tags/tag43.xml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7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6.png"/><Relationship Id="rId5" Type="http://schemas.openxmlformats.org/officeDocument/2006/relationships/tags" Target="../tags/tag49.xml"/><Relationship Id="rId10" Type="http://schemas.openxmlformats.org/officeDocument/2006/relationships/image" Target="../media/image54.png"/><Relationship Id="rId4" Type="http://schemas.openxmlformats.org/officeDocument/2006/relationships/tags" Target="../tags/tag48.xml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53.xml"/><Relationship Id="rId7" Type="http://schemas.openxmlformats.org/officeDocument/2006/relationships/image" Target="../media/image79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72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56.xml"/><Relationship Id="rId7" Type="http://schemas.openxmlformats.org/officeDocument/2006/relationships/image" Target="../media/image83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6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76.png"/><Relationship Id="rId17" Type="http://schemas.openxmlformats.org/officeDocument/2006/relationships/image" Target="../media/image83.png"/><Relationship Id="rId2" Type="http://schemas.openxmlformats.org/officeDocument/2006/relationships/tags" Target="../tags/tag58.xml"/><Relationship Id="rId16" Type="http://schemas.openxmlformats.org/officeDocument/2006/relationships/image" Target="../media/image8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88.png"/><Relationship Id="rId5" Type="http://schemas.openxmlformats.org/officeDocument/2006/relationships/tags" Target="../tags/tag61.xml"/><Relationship Id="rId15" Type="http://schemas.openxmlformats.org/officeDocument/2006/relationships/image" Target="../media/image54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1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63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2.png"/><Relationship Id="rId5" Type="http://schemas.openxmlformats.org/officeDocument/2006/relationships/tags" Target="../tags/tag70.xml"/><Relationship Id="rId15" Type="http://schemas.openxmlformats.org/officeDocument/2006/relationships/image" Target="../media/image93.png"/><Relationship Id="rId10" Type="http://schemas.openxmlformats.org/officeDocument/2006/relationships/image" Target="../media/image61.png"/><Relationship Id="rId4" Type="http://schemas.openxmlformats.org/officeDocument/2006/relationships/tags" Target="../tags/tag69.xml"/><Relationship Id="rId9" Type="http://schemas.openxmlformats.org/officeDocument/2006/relationships/image" Target="../media/image90.png"/><Relationship Id="rId1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93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8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image" Target="../media/image100.png"/><Relationship Id="rId26" Type="http://schemas.openxmlformats.org/officeDocument/2006/relationships/image" Target="../media/image107.png"/><Relationship Id="rId3" Type="http://schemas.openxmlformats.org/officeDocument/2006/relationships/tags" Target="../tags/tag79.xml"/><Relationship Id="rId21" Type="http://schemas.openxmlformats.org/officeDocument/2006/relationships/image" Target="../media/image103.png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06.png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image" Target="../media/image10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69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image" Target="../media/image105.png"/><Relationship Id="rId28" Type="http://schemas.openxmlformats.org/officeDocument/2006/relationships/image" Target="../media/image109.png"/><Relationship Id="rId10" Type="http://schemas.openxmlformats.org/officeDocument/2006/relationships/tags" Target="../tags/tag86.xml"/><Relationship Id="rId19" Type="http://schemas.openxmlformats.org/officeDocument/2006/relationships/image" Target="../media/image101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image" Target="../media/image104.png"/><Relationship Id="rId27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image" Target="../media/image69.png"/><Relationship Id="rId26" Type="http://schemas.openxmlformats.org/officeDocument/2006/relationships/image" Target="../media/image113.png"/><Relationship Id="rId3" Type="http://schemas.openxmlformats.org/officeDocument/2006/relationships/tags" Target="../tags/tag95.xml"/><Relationship Id="rId21" Type="http://schemas.openxmlformats.org/officeDocument/2006/relationships/image" Target="../media/image108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2.png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image" Target="../media/image110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111.png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image" Target="../media/image105.png"/><Relationship Id="rId10" Type="http://schemas.openxmlformats.org/officeDocument/2006/relationships/tags" Target="../tags/tag102.xml"/><Relationship Id="rId19" Type="http://schemas.openxmlformats.org/officeDocument/2006/relationships/image" Target="../media/image106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101.png"/><Relationship Id="rId27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11.xml"/><Relationship Id="rId7" Type="http://schemas.openxmlformats.org/officeDocument/2006/relationships/image" Target="../media/image115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1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8.png"/><Relationship Id="rId4" Type="http://schemas.openxmlformats.org/officeDocument/2006/relationships/tags" Target="../tags/tag112.xml"/><Relationship Id="rId9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4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03.png"/><Relationship Id="rId2" Type="http://schemas.openxmlformats.org/officeDocument/2006/relationships/tags" Target="../tags/tag114.xml"/><Relationship Id="rId16" Type="http://schemas.openxmlformats.org/officeDocument/2006/relationships/image" Target="../media/image109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102.png"/><Relationship Id="rId5" Type="http://schemas.openxmlformats.org/officeDocument/2006/relationships/tags" Target="../tags/tag117.xml"/><Relationship Id="rId15" Type="http://schemas.openxmlformats.org/officeDocument/2006/relationships/image" Target="../media/image119.png"/><Relationship Id="rId10" Type="http://schemas.openxmlformats.org/officeDocument/2006/relationships/image" Target="../media/image101.png"/><Relationship Id="rId4" Type="http://schemas.openxmlformats.org/officeDocument/2006/relationships/tags" Target="../tags/tag116.xml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tags" Target="../tags/tag121.xml"/><Relationship Id="rId16" Type="http://schemas.openxmlformats.org/officeDocument/2006/relationships/image" Target="../media/image125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120.png"/><Relationship Id="rId5" Type="http://schemas.openxmlformats.org/officeDocument/2006/relationships/tags" Target="../tags/tag124.xml"/><Relationship Id="rId15" Type="http://schemas.openxmlformats.org/officeDocument/2006/relationships/image" Target="../media/image12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8.pn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124.png"/><Relationship Id="rId17" Type="http://schemas.openxmlformats.org/officeDocument/2006/relationships/image" Target="../media/image130.png"/><Relationship Id="rId2" Type="http://schemas.openxmlformats.org/officeDocument/2006/relationships/tags" Target="../tags/tag130.xml"/><Relationship Id="rId16" Type="http://schemas.openxmlformats.org/officeDocument/2006/relationships/image" Target="../media/image129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123.png"/><Relationship Id="rId5" Type="http://schemas.openxmlformats.org/officeDocument/2006/relationships/tags" Target="../tags/tag133.xml"/><Relationship Id="rId15" Type="http://schemas.openxmlformats.org/officeDocument/2006/relationships/image" Target="../media/image12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32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1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tags" Target="../tags/tag163.xml"/><Relationship Id="rId39" Type="http://schemas.openxmlformats.org/officeDocument/2006/relationships/image" Target="../media/image136.png"/><Relationship Id="rId21" Type="http://schemas.openxmlformats.org/officeDocument/2006/relationships/tags" Target="../tags/tag158.xml"/><Relationship Id="rId34" Type="http://schemas.openxmlformats.org/officeDocument/2006/relationships/image" Target="../media/image124.png"/><Relationship Id="rId42" Type="http://schemas.openxmlformats.org/officeDocument/2006/relationships/image" Target="../media/image139.png"/><Relationship Id="rId47" Type="http://schemas.openxmlformats.org/officeDocument/2006/relationships/image" Target="../media/image144.png"/><Relationship Id="rId50" Type="http://schemas.openxmlformats.org/officeDocument/2006/relationships/image" Target="../media/image147.png"/><Relationship Id="rId55" Type="http://schemas.openxmlformats.org/officeDocument/2006/relationships/image" Target="../media/image152.png"/><Relationship Id="rId63" Type="http://schemas.openxmlformats.org/officeDocument/2006/relationships/image" Target="../media/image160.png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9" Type="http://schemas.openxmlformats.org/officeDocument/2006/relationships/tags" Target="../tags/tag166.xml"/><Relationship Id="rId11" Type="http://schemas.openxmlformats.org/officeDocument/2006/relationships/tags" Target="../tags/tag148.xml"/><Relationship Id="rId24" Type="http://schemas.openxmlformats.org/officeDocument/2006/relationships/tags" Target="../tags/tag161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3" Type="http://schemas.openxmlformats.org/officeDocument/2006/relationships/image" Target="../media/image150.png"/><Relationship Id="rId58" Type="http://schemas.openxmlformats.org/officeDocument/2006/relationships/image" Target="../media/image155.png"/><Relationship Id="rId5" Type="http://schemas.openxmlformats.org/officeDocument/2006/relationships/tags" Target="../tags/tag142.xml"/><Relationship Id="rId61" Type="http://schemas.openxmlformats.org/officeDocument/2006/relationships/image" Target="../media/image158.png"/><Relationship Id="rId19" Type="http://schemas.openxmlformats.org/officeDocument/2006/relationships/tags" Target="../tags/tag156.xml"/><Relationship Id="rId14" Type="http://schemas.openxmlformats.org/officeDocument/2006/relationships/tags" Target="../tags/tag151.xml"/><Relationship Id="rId22" Type="http://schemas.openxmlformats.org/officeDocument/2006/relationships/tags" Target="../tags/tag159.xml"/><Relationship Id="rId27" Type="http://schemas.openxmlformats.org/officeDocument/2006/relationships/tags" Target="../tags/tag164.xml"/><Relationship Id="rId30" Type="http://schemas.openxmlformats.org/officeDocument/2006/relationships/tags" Target="../tags/tag167.xml"/><Relationship Id="rId35" Type="http://schemas.openxmlformats.org/officeDocument/2006/relationships/image" Target="../media/image125.png"/><Relationship Id="rId43" Type="http://schemas.openxmlformats.org/officeDocument/2006/relationships/image" Target="../media/image140.png"/><Relationship Id="rId48" Type="http://schemas.openxmlformats.org/officeDocument/2006/relationships/image" Target="../media/image145.png"/><Relationship Id="rId56" Type="http://schemas.openxmlformats.org/officeDocument/2006/relationships/image" Target="../media/image153.png"/><Relationship Id="rId8" Type="http://schemas.openxmlformats.org/officeDocument/2006/relationships/tags" Target="../tags/tag145.xml"/><Relationship Id="rId51" Type="http://schemas.openxmlformats.org/officeDocument/2006/relationships/image" Target="../media/image148.png"/><Relationship Id="rId3" Type="http://schemas.openxmlformats.org/officeDocument/2006/relationships/tags" Target="../tags/tag140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tags" Target="../tags/tag162.xml"/><Relationship Id="rId33" Type="http://schemas.openxmlformats.org/officeDocument/2006/relationships/image" Target="../media/image126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59" Type="http://schemas.openxmlformats.org/officeDocument/2006/relationships/image" Target="../media/image156.png"/><Relationship Id="rId20" Type="http://schemas.openxmlformats.org/officeDocument/2006/relationships/tags" Target="../tags/tag157.xml"/><Relationship Id="rId41" Type="http://schemas.openxmlformats.org/officeDocument/2006/relationships/image" Target="../media/image138.png"/><Relationship Id="rId54" Type="http://schemas.openxmlformats.org/officeDocument/2006/relationships/image" Target="../media/image151.png"/><Relationship Id="rId62" Type="http://schemas.openxmlformats.org/officeDocument/2006/relationships/image" Target="../media/image159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5" Type="http://schemas.openxmlformats.org/officeDocument/2006/relationships/tags" Target="../tags/tag152.xml"/><Relationship Id="rId23" Type="http://schemas.openxmlformats.org/officeDocument/2006/relationships/tags" Target="../tags/tag160.xml"/><Relationship Id="rId28" Type="http://schemas.openxmlformats.org/officeDocument/2006/relationships/tags" Target="../tags/tag165.xml"/><Relationship Id="rId36" Type="http://schemas.openxmlformats.org/officeDocument/2006/relationships/image" Target="../media/image133.png"/><Relationship Id="rId49" Type="http://schemas.openxmlformats.org/officeDocument/2006/relationships/image" Target="../media/image146.png"/><Relationship Id="rId57" Type="http://schemas.openxmlformats.org/officeDocument/2006/relationships/image" Target="../media/image154.png"/><Relationship Id="rId10" Type="http://schemas.openxmlformats.org/officeDocument/2006/relationships/tags" Target="../tags/tag147.xml"/><Relationship Id="rId31" Type="http://schemas.openxmlformats.org/officeDocument/2006/relationships/tags" Target="../tags/tag168.xml"/><Relationship Id="rId44" Type="http://schemas.openxmlformats.org/officeDocument/2006/relationships/image" Target="../media/image141.png"/><Relationship Id="rId52" Type="http://schemas.openxmlformats.org/officeDocument/2006/relationships/image" Target="../media/image149.png"/><Relationship Id="rId60" Type="http://schemas.openxmlformats.org/officeDocument/2006/relationships/image" Target="../media/image157.png"/><Relationship Id="rId4" Type="http://schemas.openxmlformats.org/officeDocument/2006/relationships/tags" Target="../tags/tag141.xml"/><Relationship Id="rId9" Type="http://schemas.openxmlformats.org/officeDocument/2006/relationships/tags" Target="../tags/tag14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.xml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13.xml"/><Relationship Id="rId21" Type="http://schemas.openxmlformats.org/officeDocument/2006/relationships/image" Target="../media/image24.png"/><Relationship Id="rId7" Type="http://schemas.openxmlformats.org/officeDocument/2006/relationships/tags" Target="../tags/tag17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1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15" Type="http://schemas.openxmlformats.org/officeDocument/2006/relationships/image" Target="../media/image18.png"/><Relationship Id="rId23" Type="http://schemas.openxmlformats.org/officeDocument/2006/relationships/image" Target="../media/image26.emf"/><Relationship Id="rId10" Type="http://schemas.openxmlformats.org/officeDocument/2006/relationships/tags" Target="../tags/tag20.xml"/><Relationship Id="rId19" Type="http://schemas.openxmlformats.org/officeDocument/2006/relationships/image" Target="../media/image22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Announcements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62000" y="1524000"/>
            <a:ext cx="5486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Homework  7</a:t>
            </a:r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Due: today at 11:59pm</a:t>
            </a:r>
          </a:p>
          <a:p>
            <a:pPr lvl="8"/>
            <a:endParaRPr lang="en-US" sz="1200" dirty="0"/>
          </a:p>
          <a:p>
            <a:r>
              <a:rPr lang="en-US" sz="2400" dirty="0"/>
              <a:t>Final Contest (Optional)</a:t>
            </a:r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On-going!</a:t>
            </a:r>
          </a:p>
          <a:p>
            <a:pPr lvl="8"/>
            <a:endParaRPr lang="en-US" sz="1200" dirty="0"/>
          </a:p>
          <a:p>
            <a:r>
              <a:rPr lang="en-US" sz="2400" dirty="0"/>
              <a:t>Thursday’s Lecture</a:t>
            </a:r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Nick Hay will give the lecture</a:t>
            </a:r>
          </a:p>
          <a:p>
            <a:pPr lvl="8"/>
            <a:endParaRPr lang="en-US" sz="1200" dirty="0"/>
          </a:p>
          <a:p>
            <a:pPr lvl="8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311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Bayes’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Given unlimited time, inference in BNs is easy</a:t>
            </a:r>
          </a:p>
          <a:p>
            <a:pPr lvl="7"/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 by example: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 by Enumeration?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63801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19800"/>
            <a:ext cx="71628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vs. Variable Elimination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is inference by enumeration so slow?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join up the whole joint distribution before you sum out the hidden variables</a:t>
            </a: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0" y="1219200"/>
            <a:ext cx="6096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interleave joining and marginalizing!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Called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altLang="ja-JP" sz="2000" dirty="0">
                <a:latin typeface="Calibri"/>
                <a:cs typeface="Calibri"/>
              </a:rPr>
              <a:t>Variable Elimination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endParaRPr lang="en-US" altLang="ja-JP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Still NP-hard, but usually much faster than inference by enumeration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First we’ll need some new notation: factors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Zoo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Selected joint: P(</a:t>
            </a:r>
            <a:r>
              <a:rPr lang="en-US" sz="24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fixed x, all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P(x)</a:t>
            </a:r>
          </a:p>
          <a:p>
            <a:pPr lvl="1"/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Number of capitals = dimensionality of the table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5119"/>
              </p:ext>
            </p:extLst>
          </p:nvPr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15990"/>
              </p:ext>
            </p:extLst>
          </p:nvPr>
        </p:nvGraphicFramePr>
        <p:xfrm>
          <a:off x="46482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114800"/>
            <a:ext cx="15351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Family 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|Y)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P(x | y)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33660"/>
              </p:ext>
            </p:extLst>
          </p:nvPr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92908"/>
              </p:ext>
            </p:extLst>
          </p:nvPr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Specified family: P( y | X 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y,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but for all x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… who knows!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20195"/>
              </p:ext>
            </p:extLst>
          </p:nvPr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Factor Zoo Summary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In general, when we write P(Y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Y</a:t>
            </a:r>
            <a:r>
              <a:rPr lang="en-US" sz="2400" baseline="-25000" dirty="0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 | 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X</a:t>
            </a:r>
            <a:r>
              <a:rPr lang="en-US" sz="2400" baseline="-25000" dirty="0">
                <a:ea typeface="ＭＳ Ｐゴシック" pitchFamily="34" charset="-128"/>
              </a:rPr>
              <a:t>M</a:t>
            </a:r>
            <a:r>
              <a:rPr lang="en-US" sz="2400" dirty="0">
                <a:ea typeface="ＭＳ Ｐゴシック" pitchFamily="34" charset="-128"/>
              </a:rPr>
              <a:t>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 is a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factor,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r>
              <a:rPr lang="en-US" altLang="ja-JP" sz="2000" dirty="0">
                <a:ea typeface="ＭＳ Ｐゴシック" pitchFamily="34" charset="-128"/>
              </a:rPr>
              <a:t> a multi-dimensional array</a:t>
            </a:r>
          </a:p>
          <a:p>
            <a:pPr lvl="5"/>
            <a:endParaRPr lang="en-US" altLang="ja-JP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Its values are P(y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y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|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M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  <a:p>
            <a:pPr lvl="6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Any assigned (=lower-case) X or Y is a dimension missing (selected) from the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Random Variables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R: Raining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T: Traffic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L: Late for class!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344271"/>
              </p:ext>
            </p:extLst>
          </p:nvPr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270532"/>
              </p:ext>
            </p:extLst>
          </p:nvPr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11574"/>
              </p:ext>
            </p:extLst>
          </p:nvPr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 (VE)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9200"/>
            <a:ext cx="5066166" cy="5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Nets: Inference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0"/>
            <a:ext cx="6886665" cy="352516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Enumeration: Procedural Outline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296400" cy="4525963"/>
          </a:xfrm>
        </p:spPr>
        <p:txBody>
          <a:bodyPr/>
          <a:lstStyle/>
          <a:p>
            <a:r>
              <a:rPr lang="en-US" sz="2600" dirty="0">
                <a:ea typeface="ＭＳ Ｐゴシック" pitchFamily="34" charset="-128"/>
              </a:rPr>
              <a:t>Track objects called </a:t>
            </a:r>
            <a:r>
              <a:rPr lang="en-US" sz="2600" dirty="0">
                <a:solidFill>
                  <a:srgbClr val="CC0000"/>
                </a:solidFill>
                <a:ea typeface="ＭＳ Ｐゴシック" pitchFamily="34" charset="-128"/>
              </a:rPr>
              <a:t>factors</a:t>
            </a:r>
          </a:p>
          <a:p>
            <a:r>
              <a:rPr lang="en-US" sz="2600" dirty="0">
                <a:ea typeface="ＭＳ Ｐゴシック" pitchFamily="34" charset="-128"/>
              </a:rPr>
              <a:t>Initial factors are local CPTs (one per node)</a:t>
            </a: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Any known values are selected</a:t>
            </a:r>
          </a:p>
          <a:p>
            <a:pPr lvl="1"/>
            <a:r>
              <a:rPr lang="en-US" sz="2200" dirty="0">
                <a:ea typeface="ＭＳ Ｐゴシック" pitchFamily="34" charset="-128"/>
              </a:rPr>
              <a:t>E.g. if we know                  , the initial factors are</a:t>
            </a: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Procedure: Join all factors, then eliminate all hidden variables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11650"/>
            <a:ext cx="1120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13" y="1447800"/>
            <a:ext cx="4758786" cy="471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1: Join Factors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First basic operation: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joining factors</a:t>
            </a:r>
          </a:p>
          <a:p>
            <a:r>
              <a:rPr lang="en-US" sz="2000" dirty="0">
                <a:ea typeface="ＭＳ Ｐゴシック" pitchFamily="34" charset="-128"/>
              </a:rPr>
              <a:t>Combining factors:</a:t>
            </a:r>
          </a:p>
          <a:p>
            <a:pPr lvl="1"/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</a:rPr>
              <a:t>Just like a database join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Get all factors over the joining variable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Build a new factor over the union of the variables involved</a:t>
            </a:r>
          </a:p>
          <a:p>
            <a:pPr lvl="4"/>
            <a:endParaRPr lang="en-US" sz="11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000" dirty="0">
                <a:ea typeface="ＭＳ Ｐゴシック" pitchFamily="34" charset="-128"/>
              </a:rPr>
              <a:t>Example: Join on R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Computation for each entry: </a:t>
            </a:r>
            <a:r>
              <a:rPr lang="en-US" sz="1800" dirty="0" err="1">
                <a:ea typeface="ＭＳ Ｐゴシック" pitchFamily="34" charset="-128"/>
              </a:rPr>
              <a:t>pointwise</a:t>
            </a:r>
            <a:r>
              <a:rPr lang="en-US" sz="1800" dirty="0">
                <a:ea typeface="ＭＳ Ｐゴシック" pitchFamily="34" charset="-128"/>
              </a:rPr>
              <a:t> products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477000"/>
            <a:ext cx="42973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63430"/>
              </p:ext>
            </p:extLst>
          </p:nvPr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06158"/>
              </p:ext>
            </p:extLst>
          </p:nvPr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89348"/>
              </p:ext>
            </p:extLst>
          </p:nvPr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R,T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Multiple Joins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Multiple Joins</a:t>
            </a: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3064"/>
              </p:ext>
            </p:extLst>
          </p:nvPr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10511"/>
              </p:ext>
            </p:extLst>
          </p:nvPr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11561"/>
              </p:ext>
            </p:extLst>
          </p:nvPr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98770"/>
              </p:ext>
            </p:extLst>
          </p:nvPr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65907"/>
              </p:ext>
            </p:extLst>
          </p:nvPr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17894"/>
              </p:ext>
            </p:extLst>
          </p:nvPr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</p:spTree>
    <p:extLst>
      <p:ext uri="{BB962C8B-B14F-4D97-AF65-F5344CB8AC3E}">
        <p14:creationId xmlns:p14="http://schemas.microsoft.com/office/powerpoint/2010/main" val="3146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2: Eliminate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Second basic operation: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marginalization</a:t>
            </a:r>
          </a:p>
          <a:p>
            <a:pPr lvl="6"/>
            <a:endParaRPr lang="en-US" sz="500" dirty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Take a factor and sum out a variable</a:t>
            </a:r>
          </a:p>
          <a:p>
            <a:pPr lvl="2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Shrinks a factor to a smaller one</a:t>
            </a:r>
          </a:p>
          <a:p>
            <a:pPr lvl="4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projection</a:t>
            </a:r>
            <a:r>
              <a:rPr lang="en-US" sz="2000" dirty="0">
                <a:ea typeface="ＭＳ Ｐゴシック" pitchFamily="34" charset="-128"/>
              </a:rPr>
              <a:t> operation</a:t>
            </a:r>
          </a:p>
          <a:p>
            <a:pPr lvl="4"/>
            <a:endParaRPr lang="en-US" sz="1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Example: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287147"/>
              </p:ext>
            </p:extLst>
          </p:nvPr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449"/>
              </p:ext>
            </p:extLst>
          </p:nvPr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73943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Multiple Elimination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T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94727"/>
              </p:ext>
            </p:extLst>
          </p:nvPr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57653"/>
              </p:ext>
            </p:extLst>
          </p:nvPr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90140"/>
              </p:ext>
            </p:extLst>
          </p:nvPr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Thus Far: Multiple Join, Multiple Eliminate (= Inference by Enumeration)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0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Marginalizing Early (= Variable Elimination)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0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Marginalizing Early! (aka VE)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R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9620"/>
              </p:ext>
            </p:extLst>
          </p:nvPr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63070"/>
              </p:ext>
            </p:extLst>
          </p:nvPr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34814"/>
              </p:ext>
            </p:extLst>
          </p:nvPr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81106"/>
              </p:ext>
            </p:extLst>
          </p:nvPr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85918"/>
              </p:ext>
            </p:extLst>
          </p:nvPr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882854"/>
              </p:ext>
            </p:extLst>
          </p:nvPr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T</a:t>
            </a:r>
          </a:p>
        </p:txBody>
      </p:sp>
    </p:spTree>
    <p:extLst>
      <p:ext uri="{BB962C8B-B14F-4D97-AF65-F5344CB8AC3E}">
        <p14:creationId xmlns:p14="http://schemas.microsoft.com/office/powerpoint/2010/main" val="23743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2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4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Evidence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>
                <a:ea typeface="ＭＳ Ｐゴシック" pitchFamily="34" charset="-128"/>
              </a:rPr>
              <a:t>If evidence, start with factors that select that evidence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No evidence uses these initial factors:</a:t>
            </a: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pPr lvl="1"/>
            <a:r>
              <a:rPr lang="en-US" sz="2000">
                <a:ea typeface="ＭＳ Ｐゴシック" pitchFamily="34" charset="-128"/>
              </a:rPr>
              <a:t>Computing                        , the initial factors become:</a:t>
            </a: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r>
              <a:rPr lang="en-US" sz="2400">
                <a:ea typeface="ＭＳ Ｐゴシック" pitchFamily="34" charset="-128"/>
              </a:rPr>
              <a:t>We eliminate all vars other than query + evidence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77069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5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Evidence II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Result will be a selected joint of query and evidence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E.g. for P(L | +r), we would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end up with: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To get our answer, just normalize this!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That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’s it!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30008"/>
              </p:ext>
            </p:extLst>
          </p:nvPr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3527"/>
              </p:ext>
            </p:extLst>
          </p:nvPr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Normalize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General 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Query: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Pick a hidden variable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Join all factors mentioning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Eliminate (sum out) H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5720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150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Choose A</a:t>
            </a:r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Choose E</a:t>
            </a: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Finish with B</a:t>
            </a: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ea typeface="ＭＳ Ｐゴシック" pitchFamily="34" charset="-128"/>
                <a:cs typeface="Calibri" pitchFamily="34" charset="0"/>
              </a:rPr>
              <a:t>Example 2: P(B|a)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19368"/>
              </p:ext>
            </p:extLst>
          </p:nvPr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72012"/>
              </p:ext>
            </p:extLst>
          </p:nvPr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59262"/>
              </p:ext>
            </p:extLst>
          </p:nvPr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/>
                <a:cs typeface="Times New Roman"/>
              </a:rPr>
              <a:t>a</a:t>
            </a:r>
            <a:endParaRPr lang="en-US" sz="2400" baseline="-25000">
              <a:latin typeface="Times New Roman"/>
              <a:cs typeface="Times New Roman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B</a:t>
            </a: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a, B</a:t>
            </a:r>
            <a:endParaRPr lang="en-US" sz="2400" baseline="-25000" dirty="0">
              <a:latin typeface="Times New Roman"/>
              <a:cs typeface="Times New Roman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Start / Select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on 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08489"/>
              </p:ext>
            </p:extLst>
          </p:nvPr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8/17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Same Example 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3124200"/>
            <a:ext cx="5867400" cy="3219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105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marginal can be obtained from joint by summing out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 joint distribution expression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a, and then summing out gives f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e, and then summing out gives f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2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3110821"/>
            <a:ext cx="5791201" cy="306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069" name="Content Placeholder 2"/>
          <p:cNvSpPr txBox="1">
            <a:spLocks/>
          </p:cNvSpPr>
          <p:nvPr/>
        </p:nvSpPr>
        <p:spPr bwMode="auto">
          <a:xfrm>
            <a:off x="0" y="6477000"/>
            <a:ext cx="1211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All we are doing is exploiting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= 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u+v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w+x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y+z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to improve computational efficiency!</a:t>
            </a: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en-US" sz="3600" dirty="0">
                <a:ea typeface="ＭＳ Ｐゴシック" pitchFamily="34" charset="-128"/>
              </a:rPr>
              <a:t>Another Variable Elimination Example</a:t>
            </a: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676402"/>
            <a:ext cx="7239000" cy="50673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153400" y="42672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Computational complexity critically depends on the largest factor being generated in this process.  Size of factor = number of entries in table.  In example above (assuming binary) all factors generated are of size 2 --- as they all only have one variable (Z, Z, and X</a:t>
            </a:r>
            <a:r>
              <a:rPr lang="en-US" sz="1800" baseline="-25000" dirty="0">
                <a:latin typeface="Calibri"/>
                <a:cs typeface="Calibri"/>
              </a:rPr>
              <a:t>3</a:t>
            </a:r>
            <a:r>
              <a:rPr lang="en-US" sz="1800" dirty="0">
                <a:latin typeface="Calibri"/>
                <a:cs typeface="Calibri"/>
              </a:rPr>
              <a:t> respectively).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Variable Elimination Ordering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For the query P(X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|y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,…,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y</a:t>
            </a:r>
            <a:r>
              <a:rPr lang="en-US" sz="2000" baseline="-25000" dirty="0" err="1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work through the following two different orderings as done in previous slide: Z,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and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Z.  What is the size of the maximum factor generated for each of the orderings?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Answer: 2</a:t>
            </a:r>
            <a:r>
              <a:rPr lang="en-US" sz="2000" baseline="30000" dirty="0">
                <a:ea typeface="ＭＳ Ｐゴシック" pitchFamily="34" charset="-128"/>
                <a:cs typeface="Calibri" pitchFamily="34" charset="0"/>
              </a:rPr>
              <a:t>n+1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versus 2</a:t>
            </a:r>
            <a:r>
              <a:rPr lang="en-US" sz="2000" baseline="30000"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(assuming binary)</a:t>
            </a:r>
          </a:p>
          <a:p>
            <a:pPr lvl="4"/>
            <a:endParaRPr lang="en-US" sz="8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In general: the ordering can greatly affect efficiency.  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computational and space complexity of variable elimination is determined by the largest factor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E.g., previous slide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example 2</a:t>
            </a:r>
            <a:r>
              <a:rPr lang="en-US" sz="2000" baseline="30000" dirty="0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vs. 2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86164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98507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63754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652291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13443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08489" y="6477000"/>
            <a:ext cx="20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[Demo: BN Applet]</a:t>
            </a:r>
          </a:p>
        </p:txBody>
      </p:sp>
    </p:spTree>
    <p:extLst>
      <p:ext uri="{BB962C8B-B14F-4D97-AF65-F5344CB8AC3E}">
        <p14:creationId xmlns:p14="http://schemas.microsoft.com/office/powerpoint/2010/main" val="2359791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CSP:  </a:t>
            </a: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Hence inference in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066800" y="1676399"/>
            <a:ext cx="10718800" cy="44497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 err="1">
                <a:ea typeface="ＭＳ Ｐゴシック" pitchFamily="34" charset="-128"/>
              </a:rPr>
              <a:t>polytree</a:t>
            </a:r>
            <a:r>
              <a:rPr lang="en-US" sz="2400" dirty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poly-trees you can always find an ordering that is efficient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Try it!!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Cut-set conditioning for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 inference</a:t>
            </a:r>
          </a:p>
          <a:p>
            <a:pPr lvl="6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Choose set of variables such that if removed only a </a:t>
            </a:r>
            <a:r>
              <a:rPr lang="en-US" sz="2000" dirty="0" err="1">
                <a:ea typeface="ＭＳ Ｐゴシック" pitchFamily="34" charset="-128"/>
              </a:rPr>
              <a:t>polytree</a:t>
            </a:r>
            <a:r>
              <a:rPr lang="en-US" sz="2000" dirty="0">
                <a:ea typeface="ＭＳ Ｐゴシック" pitchFamily="34" charset="-128"/>
              </a:rPr>
              <a:t> remains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Exercise: Think about how the specifics would work out!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Representation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Conditional Independences</a:t>
            </a:r>
          </a:p>
          <a:p>
            <a:pPr lvl="8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Probabilistic Inference</a:t>
            </a:r>
          </a:p>
          <a:p>
            <a:pPr lvl="7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Enumeration (exact, exponential complexity)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Inference is NP-complete</a:t>
            </a:r>
          </a:p>
          <a:p>
            <a:pPr lvl="5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Sampling (approximate)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3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Learning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08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143000"/>
            <a:ext cx="2438398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1863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481308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33019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73011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90127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9048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01502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4413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84611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12033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62832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7601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Representation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Conditional Independences</a:t>
            </a:r>
          </a:p>
          <a:p>
            <a:pPr lvl="8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Probabilistic Inference</a:t>
            </a:r>
          </a:p>
          <a:p>
            <a:pPr lvl="7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Enumeration (exact, exponential complexity)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 is NP-complete</a:t>
            </a:r>
          </a:p>
          <a:p>
            <a:pPr lvl="5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Sampling (approximate)</a:t>
            </a:r>
          </a:p>
          <a:p>
            <a:pPr lvl="5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Learning Bayes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0"/>
            <a:ext cx="5410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Posterior probability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Most likely explanation: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Inference: calculating some useful quantity from a joint probability distribution</a:t>
            </a:r>
          </a:p>
          <a:p>
            <a:pPr lvl="8">
              <a:lnSpc>
                <a:spcPct val="9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B |j,m) &amp; \propto &amp; P(B, j, m) \\&#10;&amp; = &amp; \sum_{e, a} P(B, j, m, e, a) \\&#10;&amp; = &amp; \sum_{e,a} P(B) P(e) P( a | B, e) P( j | a) P(m | a) \\&#10;&amp; = &amp; \sum_{e} P(B) P(e) \sum_a P( a | B, e) P(j | a) P(m | a)\\&#10;&amp; = &amp; \sum_{e} P(B) P(e) f_1(B, e, j, m) \\&#10;&amp; = &amp; P(B) \sum_e P(e) f_1(B, e, j, m) \\&#10;&amp; = &amp; P(B) f_2(B, j, m) 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4"/>
  <p:tag name="PICTUREFILESIZE" val="1308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\usepackage{amsmath}&#10;&#10;\begin{document} &#10;&#10;&#10;Start by inserting evidence, which gives the following initial factors:&#10;\begin{align*}&#10;p(Z)   p(X_1|Z) p(X_2|Z)p(X_3|Z) p(y_1|X_1)p(y_2|X_2) p(y_3 | X_3)&#10;\end{align*}&#10;Eliminate $X_1$, this introduces the factor &#10;$f_1(Z,y_1) = \sum_{x_1} p(x_1|Z) p(y_1|x_1)$, and we are left with:&#10;\begin{align*}&#10;p(Z)  f_1(Z,y_1)  p(X_2|Z)p(X_3|Z)p(y_2|X_2)p(y_3|X_3)&#10;\end{align*}&#10;Eliminate $X_2$, this introduces the factor &#10;$f_2(Z,y_2) = \sum_{x_2} p(x_2|Z) p(y_2|x_2)$, and we are left with:&#10;\begin{align*}&#10;p(Z)  f_1(Z,y_1) f_2(Z,y_2)  p(X_3|Z) p(y_3|X_3)   &#10;\end{align*}&#10;Eliminate $Z$, this introduces the factor &#10;$f_3(y_1, y_2, X_3) = \sum_{z} p(z) f_1(z,y_1) &#10;f_2(z,y_2)  p(X_3|z)$, and we are left:&#10;\begin{align*}&#10;p(y_3 | X_3), f_3(y_1,y_2, X_3) &#10;\end{align*}&#10;No hidden variables left.  Join the remaining factors to get:&#10;\begin{align*}&#10;f_4(y_1, y_2, y_3, X_3) = P(y_3 | X_3) f_3(y_1, y_2, X_3).&#10;\end{align*}&#10;Normalizing over $X_3$ gives $P(X_3 | y_1, y_2, y_3)$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0"/>
  <p:tag name="PICTUREFILESIZE" val="23415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64361</TotalTime>
  <Words>2794</Words>
  <Application>Microsoft Office PowerPoint</Application>
  <PresentationFormat>Widescreen</PresentationFormat>
  <Paragraphs>1151</Paragraphs>
  <Slides>42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Times New Roman</vt:lpstr>
      <vt:lpstr>Wingdings</vt:lpstr>
      <vt:lpstr>dan-berkeley-nlp-v1</vt:lpstr>
      <vt:lpstr>Announcements</vt:lpstr>
      <vt:lpstr>CS 188: Artificial Intelligence </vt:lpstr>
      <vt:lpstr>Bayes’ Net Representation</vt:lpstr>
      <vt:lpstr>Example: Alarm Network</vt:lpstr>
      <vt:lpstr>Example: Alarm Network</vt:lpstr>
      <vt:lpstr>Example: Alarm Network</vt:lpstr>
      <vt:lpstr>Bayes’ Nets</vt:lpstr>
      <vt:lpstr>Inference</vt:lpstr>
      <vt:lpstr>Inference by Enumeration</vt:lpstr>
      <vt:lpstr>Inference by Enumeration in Bayes’ Net</vt:lpstr>
      <vt:lpstr>Inference by Enumeration?</vt:lpstr>
      <vt:lpstr>Inference by Enumeration vs. Variable Elimination</vt:lpstr>
      <vt:lpstr>Factor Zoo</vt:lpstr>
      <vt:lpstr>Factor Zoo I</vt:lpstr>
      <vt:lpstr>Factor Zoo II</vt:lpstr>
      <vt:lpstr>Factor Zoo III</vt:lpstr>
      <vt:lpstr>Factor Zoo Summary</vt:lpstr>
      <vt:lpstr>Example: Traffic Domain</vt:lpstr>
      <vt:lpstr>Variable Elimination (VE)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Thus Far: Multiple Join, Multiple Eliminate (= Inference by Enumeration)</vt:lpstr>
      <vt:lpstr>Marginalizing Early (= Variable Elimination)</vt:lpstr>
      <vt:lpstr>Traffic Domain</vt:lpstr>
      <vt:lpstr>Marginalizing Early! (aka VE)</vt:lpstr>
      <vt:lpstr>Evidence</vt:lpstr>
      <vt:lpstr>Evidence II</vt:lpstr>
      <vt:lpstr>General Variable Elimination</vt:lpstr>
      <vt:lpstr>Example</vt:lpstr>
      <vt:lpstr>Example</vt:lpstr>
      <vt:lpstr>Example 2: P(B|a)</vt:lpstr>
      <vt:lpstr>Same Example in Equations</vt:lpstr>
      <vt:lpstr>Another Variable Elimination Example</vt:lpstr>
      <vt:lpstr>Variable Elimination Ordering</vt:lpstr>
      <vt:lpstr>VE: Computational and Space Complexity</vt:lpstr>
      <vt:lpstr>Worst Case Complexity?</vt:lpstr>
      <vt:lpstr>Polytrees</vt:lpstr>
      <vt:lpstr>Bayes’ Nets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Thanh Doan</cp:lastModifiedBy>
  <cp:revision>3697</cp:revision>
  <cp:lastPrinted>2014-04-01T00:57:28Z</cp:lastPrinted>
  <dcterms:created xsi:type="dcterms:W3CDTF">2004-08-27T04:16:05Z</dcterms:created>
  <dcterms:modified xsi:type="dcterms:W3CDTF">2020-07-27T02:02:21Z</dcterms:modified>
</cp:coreProperties>
</file>